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19"/>
  </p:notesMasterIdLst>
  <p:sldIdLst>
    <p:sldId id="25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2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585577-2373-488C-A9DA-B82F9B6FAEA4}" type="datetimeFigureOut">
              <a:rPr lang="nl-NL" smtClean="0"/>
              <a:t>24-8-2017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32AC6D-6243-46BA-B8E8-647BF7520E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637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3E3E4-2929-4135-A28E-40B70006129B}" type="datetimeFigureOut">
              <a:rPr lang="nl-NL" smtClean="0"/>
              <a:t>24-8-2017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FCB1-8D65-4ECB-8105-D2F6B314F2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4068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3E3E4-2929-4135-A28E-40B70006129B}" type="datetimeFigureOut">
              <a:rPr lang="nl-NL" smtClean="0"/>
              <a:t>24-8-2017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FCB1-8D65-4ECB-8105-D2F6B314F2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4176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3E3E4-2929-4135-A28E-40B70006129B}" type="datetimeFigureOut">
              <a:rPr lang="nl-NL" smtClean="0"/>
              <a:t>24-8-2017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FCB1-8D65-4ECB-8105-D2F6B314F26C}" type="slidenum">
              <a:rPr lang="nl-NL" smtClean="0"/>
              <a:t>‹nr.›</a:t>
            </a:fld>
            <a:endParaRPr lang="nl-N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3800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3E3E4-2929-4135-A28E-40B70006129B}" type="datetimeFigureOut">
              <a:rPr lang="nl-NL" smtClean="0"/>
              <a:t>24-8-2017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FCB1-8D65-4ECB-8105-D2F6B314F2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420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3E3E4-2929-4135-A28E-40B70006129B}" type="datetimeFigureOut">
              <a:rPr lang="nl-NL" smtClean="0"/>
              <a:t>24-8-2017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FCB1-8D65-4ECB-8105-D2F6B314F26C}" type="slidenum">
              <a:rPr lang="nl-NL" smtClean="0"/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62272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3E3E4-2929-4135-A28E-40B70006129B}" type="datetimeFigureOut">
              <a:rPr lang="nl-NL" smtClean="0"/>
              <a:t>24-8-2017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FCB1-8D65-4ECB-8105-D2F6B314F2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196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3E3E4-2929-4135-A28E-40B70006129B}" type="datetimeFigureOut">
              <a:rPr lang="nl-NL" smtClean="0"/>
              <a:t>24-8-2017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FCB1-8D65-4ECB-8105-D2F6B314F2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02322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3E3E4-2929-4135-A28E-40B70006129B}" type="datetimeFigureOut">
              <a:rPr lang="nl-NL" smtClean="0"/>
              <a:t>24-8-2017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FCB1-8D65-4ECB-8105-D2F6B314F2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2802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3E3E4-2929-4135-A28E-40B70006129B}" type="datetimeFigureOut">
              <a:rPr lang="nl-NL" smtClean="0"/>
              <a:t>24-8-2017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FCB1-8D65-4ECB-8105-D2F6B314F26C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98120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80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3E3E4-2929-4135-A28E-40B70006129B}" type="datetimeFigureOut">
              <a:rPr lang="nl-NL" smtClean="0"/>
              <a:t>24-8-2017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FCB1-8D65-4ECB-8105-D2F6B314F2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5231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3E3E4-2929-4135-A28E-40B70006129B}" type="datetimeFigureOut">
              <a:rPr lang="nl-NL" smtClean="0"/>
              <a:t>24-8-2017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FCB1-8D65-4ECB-8105-D2F6B314F2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3834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3E3E4-2929-4135-A28E-40B70006129B}" type="datetimeFigureOut">
              <a:rPr lang="nl-NL" smtClean="0"/>
              <a:t>24-8-2017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FCB1-8D65-4ECB-8105-D2F6B314F2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8212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3E3E4-2929-4135-A28E-40B70006129B}" type="datetimeFigureOut">
              <a:rPr lang="nl-NL" smtClean="0"/>
              <a:t>24-8-2017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FCB1-8D65-4ECB-8105-D2F6B314F2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752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3E3E4-2929-4135-A28E-40B70006129B}" type="datetimeFigureOut">
              <a:rPr lang="nl-NL" smtClean="0"/>
              <a:t>24-8-2017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FCB1-8D65-4ECB-8105-D2F6B314F2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1530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3E3E4-2929-4135-A28E-40B70006129B}" type="datetimeFigureOut">
              <a:rPr lang="nl-NL" smtClean="0"/>
              <a:t>24-8-2017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FCB1-8D65-4ECB-8105-D2F6B314F2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4060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3E3E4-2929-4135-A28E-40B70006129B}" type="datetimeFigureOut">
              <a:rPr lang="nl-NL" smtClean="0"/>
              <a:t>24-8-2017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FCB1-8D65-4ECB-8105-D2F6B314F2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1431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3E3E4-2929-4135-A28E-40B70006129B}" type="datetimeFigureOut">
              <a:rPr lang="nl-NL" smtClean="0"/>
              <a:t>24-8-2017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A42FCB1-8D65-4ECB-8105-D2F6B314F2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6086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Functioneel pedicuren in 5 stappen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Keuzedeel </a:t>
            </a:r>
            <a:r>
              <a:rPr lang="nl-NL" dirty="0" err="1" smtClean="0"/>
              <a:t>klauwverzorgen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533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04512-1360-4ED3-AF16-703E4A3F5E50}" type="datetime1">
              <a:rPr lang="en-GB" altLang="nl-NL"/>
              <a:pPr/>
              <a:t>24/08/2017</a:t>
            </a:fld>
            <a:endParaRPr lang="en-GB" altLang="nl-NL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nl-NL"/>
              <a:t>klauwverzorgen bij het rund</a:t>
            </a: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A7547-65E0-47ED-8CF2-0424050F964A}" type="slidenum">
              <a:rPr lang="en-GB" altLang="nl-NL"/>
              <a:pPr/>
              <a:t>10</a:t>
            </a:fld>
            <a:endParaRPr lang="en-GB" altLang="nl-NL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81000"/>
            <a:ext cx="7772400" cy="1143000"/>
          </a:xfrm>
        </p:spPr>
        <p:txBody>
          <a:bodyPr/>
          <a:lstStyle/>
          <a:p>
            <a:pPr algn="l"/>
            <a:r>
              <a:rPr lang="en-GB" altLang="nl-NL"/>
              <a:t>Stap 4:</a:t>
            </a:r>
            <a:r>
              <a:rPr lang="en-GB" altLang="nl-NL" sz="2800"/>
              <a:t>	</a:t>
            </a:r>
            <a:r>
              <a:rPr lang="en-GB" altLang="nl-NL" sz="2800" b="1"/>
              <a:t>Verlaag de pijnlijke klauw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219200"/>
            <a:ext cx="8686800" cy="19812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nl-NL"/>
              <a:t>Het </a:t>
            </a:r>
            <a:r>
              <a:rPr lang="en-GB" altLang="nl-NL" b="1"/>
              <a:t>achterste 2/3</a:t>
            </a:r>
            <a:r>
              <a:rPr lang="en-GB" altLang="nl-NL"/>
              <a:t> </a:t>
            </a:r>
            <a:r>
              <a:rPr lang="en-GB" altLang="nl-NL" b="1"/>
              <a:t>deel</a:t>
            </a:r>
            <a:r>
              <a:rPr lang="en-GB" altLang="nl-NL"/>
              <a:t> van de zool verlagen om het gewicht gedeeltelijk over te hevelen naar de gezonde klauw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nl-NL"/>
              <a:t>	</a:t>
            </a:r>
            <a:r>
              <a:rPr lang="en-GB" altLang="nl-NL" b="1"/>
              <a:t>(als het kan)</a:t>
            </a:r>
            <a:r>
              <a:rPr lang="en-GB" altLang="nl-NL"/>
              <a:t>.</a:t>
            </a:r>
          </a:p>
          <a:p>
            <a:pPr>
              <a:lnSpc>
                <a:spcPct val="90000"/>
              </a:lnSpc>
            </a:pPr>
            <a:endParaRPr lang="en-GB" altLang="nl-NL"/>
          </a:p>
        </p:txBody>
      </p:sp>
      <p:pic>
        <p:nvPicPr>
          <p:cNvPr id="68612" name="Picture 4" descr="\\Oenkerk_pdc\pkl\vakgroep RVP\stap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362201"/>
            <a:ext cx="5105400" cy="275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1524000" y="0"/>
            <a:ext cx="3810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altLang="nl-NL"/>
              <a:t>5 - stappenplan</a:t>
            </a:r>
          </a:p>
        </p:txBody>
      </p:sp>
    </p:spTree>
    <p:extLst>
      <p:ext uri="{BB962C8B-B14F-4D97-AF65-F5344CB8AC3E}">
        <p14:creationId xmlns:p14="http://schemas.microsoft.com/office/powerpoint/2010/main" val="376363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A1F6C-8202-48C6-A2D1-C70ACE1CDE9A}" type="datetime1">
              <a:rPr lang="en-GB" altLang="nl-NL"/>
              <a:pPr/>
              <a:t>24/08/2017</a:t>
            </a:fld>
            <a:endParaRPr lang="en-GB" altLang="nl-NL"/>
          </a:p>
        </p:txBody>
      </p:sp>
      <p:sp>
        <p:nvSpPr>
          <p:cNvPr id="7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nl-NL"/>
              <a:t>klauwverzorgen bij het rund</a:t>
            </a:r>
          </a:p>
        </p:txBody>
      </p:sp>
      <p:sp>
        <p:nvSpPr>
          <p:cNvPr id="8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9D16-79C4-4591-B8DE-3FAF3A3A23FF}" type="slidenum">
              <a:rPr lang="en-GB" altLang="nl-NL"/>
              <a:pPr/>
              <a:t>11</a:t>
            </a:fld>
            <a:endParaRPr lang="en-GB" altLang="nl-NL"/>
          </a:p>
        </p:txBody>
      </p:sp>
      <p:pic>
        <p:nvPicPr>
          <p:cNvPr id="69634" name="Picture 2" descr="D:\B2\graphics\b24b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447801"/>
            <a:ext cx="4648200" cy="349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1828800" y="838201"/>
            <a:ext cx="853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nl-NL" sz="2800"/>
              <a:t>Buitenklauw lager   </a:t>
            </a:r>
            <a:r>
              <a:rPr lang="en-GB" altLang="nl-NL" sz="2800">
                <a:sym typeface="Wingdings" panose="05000000000000000000" pitchFamily="2" charset="2"/>
              </a:rPr>
              <a:t></a:t>
            </a:r>
            <a:r>
              <a:rPr lang="en-GB" altLang="nl-NL" sz="2800"/>
              <a:t>	minder belasting </a:t>
            </a:r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2743200" y="5181600"/>
            <a:ext cx="7467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altLang="nl-NL"/>
              <a:t>Gewicht gedeeltelijk verplaatst naar de Binnenklauw</a:t>
            </a: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1524000" y="0"/>
            <a:ext cx="3810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altLang="nl-NL"/>
              <a:t>5 - stappenplan</a:t>
            </a:r>
          </a:p>
        </p:txBody>
      </p:sp>
    </p:spTree>
    <p:extLst>
      <p:ext uri="{BB962C8B-B14F-4D97-AF65-F5344CB8AC3E}">
        <p14:creationId xmlns:p14="http://schemas.microsoft.com/office/powerpoint/2010/main" val="339180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2422D-B30C-4102-9456-1DE0CD19ED21}" type="datetime1">
              <a:rPr lang="en-GB" altLang="nl-NL"/>
              <a:pPr/>
              <a:t>24/08/2017</a:t>
            </a:fld>
            <a:endParaRPr lang="en-GB" altLang="nl-NL"/>
          </a:p>
        </p:txBody>
      </p:sp>
      <p:sp>
        <p:nvSpPr>
          <p:cNvPr id="11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nl-NL"/>
              <a:t>klauwverzorgen bij het rund</a:t>
            </a:r>
          </a:p>
        </p:txBody>
      </p:sp>
      <p:sp>
        <p:nvSpPr>
          <p:cNvPr id="12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9F802-900A-47DF-A7EC-5EB8CE7DBA15}" type="slidenum">
              <a:rPr lang="en-GB" altLang="nl-NL"/>
              <a:pPr/>
              <a:t>12</a:t>
            </a:fld>
            <a:endParaRPr lang="en-GB" altLang="nl-NL"/>
          </a:p>
        </p:txBody>
      </p:sp>
      <p:grpSp>
        <p:nvGrpSpPr>
          <p:cNvPr id="81929" name="Group 9"/>
          <p:cNvGrpSpPr>
            <a:grpSpLocks/>
          </p:cNvGrpSpPr>
          <p:nvPr/>
        </p:nvGrpSpPr>
        <p:grpSpPr bwMode="auto">
          <a:xfrm>
            <a:off x="2667000" y="1066801"/>
            <a:ext cx="6918942" cy="4695907"/>
            <a:chOff x="960" y="432"/>
            <a:chExt cx="4636" cy="3239"/>
          </a:xfrm>
        </p:grpSpPr>
        <p:grpSp>
          <p:nvGrpSpPr>
            <p:cNvPr id="81927" name="Group 7"/>
            <p:cNvGrpSpPr>
              <a:grpSpLocks/>
            </p:cNvGrpSpPr>
            <p:nvPr/>
          </p:nvGrpSpPr>
          <p:grpSpPr bwMode="auto">
            <a:xfrm>
              <a:off x="960" y="432"/>
              <a:ext cx="3648" cy="1970"/>
              <a:chOff x="960" y="432"/>
              <a:chExt cx="3648" cy="1970"/>
            </a:xfrm>
          </p:grpSpPr>
          <p:pic>
            <p:nvPicPr>
              <p:cNvPr id="81922" name="Picture 2" descr="\\Oenkerk_pdc\pkl\vakgroep RVP\stap4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" y="432"/>
                <a:ext cx="3648" cy="19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1923" name="AutoShape 3"/>
              <p:cNvSpPr>
                <a:spLocks/>
              </p:cNvSpPr>
              <p:nvPr/>
            </p:nvSpPr>
            <p:spPr bwMode="auto">
              <a:xfrm rot="-5400000">
                <a:off x="2976" y="1344"/>
                <a:ext cx="192" cy="1824"/>
              </a:xfrm>
              <a:prstGeom prst="leftBracket">
                <a:avLst>
                  <a:gd name="adj" fmla="val 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grpSp>
          <p:nvGrpSpPr>
            <p:cNvPr id="81926" name="Group 6"/>
            <p:cNvGrpSpPr>
              <a:grpSpLocks/>
            </p:cNvGrpSpPr>
            <p:nvPr/>
          </p:nvGrpSpPr>
          <p:grpSpPr bwMode="auto">
            <a:xfrm>
              <a:off x="1680" y="2352"/>
              <a:ext cx="3916" cy="1319"/>
              <a:chOff x="1680" y="2448"/>
              <a:chExt cx="3916" cy="1319"/>
            </a:xfrm>
          </p:grpSpPr>
          <p:sp>
            <p:nvSpPr>
              <p:cNvPr id="81924" name="AutoShape 4"/>
              <p:cNvSpPr>
                <a:spLocks noChangeArrowheads="1"/>
              </p:cNvSpPr>
              <p:nvPr/>
            </p:nvSpPr>
            <p:spPr bwMode="auto">
              <a:xfrm>
                <a:off x="2928" y="2448"/>
                <a:ext cx="240" cy="672"/>
              </a:xfrm>
              <a:prstGeom prst="upArrow">
                <a:avLst>
                  <a:gd name="adj1" fmla="val 50000"/>
                  <a:gd name="adj2" fmla="val 7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81925" name="Rectangle 5"/>
              <p:cNvSpPr>
                <a:spLocks noChangeArrowheads="1"/>
              </p:cNvSpPr>
              <p:nvPr/>
            </p:nvSpPr>
            <p:spPr bwMode="auto">
              <a:xfrm>
                <a:off x="1680" y="3024"/>
                <a:ext cx="3916" cy="7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n-GB" altLang="nl-NL" sz="3200"/>
                  <a:t>Verwijder meer hoorn van</a:t>
                </a:r>
              </a:p>
              <a:p>
                <a:pPr algn="l"/>
                <a:r>
                  <a:rPr lang="en-GB" altLang="nl-NL" sz="3200"/>
                  <a:t>achterste 2/3 deel van de zool</a:t>
                </a:r>
              </a:p>
            </p:txBody>
          </p:sp>
        </p:grpSp>
      </p:grpSp>
      <p:sp>
        <p:nvSpPr>
          <p:cNvPr id="81928" name="Text Box 8"/>
          <p:cNvSpPr txBox="1">
            <a:spLocks noChangeArrowheads="1"/>
          </p:cNvSpPr>
          <p:nvPr/>
        </p:nvSpPr>
        <p:spPr bwMode="auto">
          <a:xfrm>
            <a:off x="1524000" y="0"/>
            <a:ext cx="3810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altLang="nl-NL"/>
              <a:t>5 - stappenplan</a:t>
            </a:r>
          </a:p>
        </p:txBody>
      </p:sp>
    </p:spTree>
    <p:extLst>
      <p:ext uri="{BB962C8B-B14F-4D97-AF65-F5344CB8AC3E}">
        <p14:creationId xmlns:p14="http://schemas.microsoft.com/office/powerpoint/2010/main" val="3123662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AF12-45EB-4655-8B39-9CFA7149C94C}" type="datetime1">
              <a:rPr lang="en-GB" altLang="nl-NL"/>
              <a:pPr/>
              <a:t>24/08/2017</a:t>
            </a:fld>
            <a:endParaRPr lang="en-GB" altLang="nl-NL"/>
          </a:p>
        </p:txBody>
      </p:sp>
      <p:sp>
        <p:nvSpPr>
          <p:cNvPr id="12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nl-NL"/>
              <a:t>klauwverzorgen bij het rund</a:t>
            </a:r>
          </a:p>
        </p:txBody>
      </p:sp>
      <p:sp>
        <p:nvSpPr>
          <p:cNvPr id="13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40452-F87E-4C3E-957E-9C8E322AF42E}" type="slidenum">
              <a:rPr lang="en-GB" altLang="nl-NL"/>
              <a:pPr/>
              <a:t>13</a:t>
            </a:fld>
            <a:endParaRPr lang="en-GB" altLang="nl-NL"/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914400"/>
            <a:ext cx="7772400" cy="1143000"/>
          </a:xfrm>
        </p:spPr>
        <p:txBody>
          <a:bodyPr/>
          <a:lstStyle/>
          <a:p>
            <a:pPr algn="l"/>
            <a:r>
              <a:rPr lang="en-GB" altLang="nl-NL"/>
              <a:t>Stap 5:</a:t>
            </a:r>
            <a:r>
              <a:rPr lang="en-GB" altLang="nl-NL" sz="3200"/>
              <a:t>	Verwijder loshoorn en harde 			randen.</a:t>
            </a:r>
            <a:endParaRPr lang="en-GB" altLang="nl-NL"/>
          </a:p>
        </p:txBody>
      </p:sp>
      <p:pic>
        <p:nvPicPr>
          <p:cNvPr id="71684" name="Picture 4" descr="\\OENKERK_PDC\pkl\vakgroep RVP\step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438400"/>
            <a:ext cx="2546350" cy="248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1693" name="Group 13"/>
          <p:cNvGrpSpPr>
            <a:grpSpLocks/>
          </p:cNvGrpSpPr>
          <p:nvPr/>
        </p:nvGrpSpPr>
        <p:grpSpPr bwMode="auto">
          <a:xfrm>
            <a:off x="1905000" y="2667000"/>
            <a:ext cx="3657600" cy="762000"/>
            <a:chOff x="240" y="1680"/>
            <a:chExt cx="2304" cy="480"/>
          </a:xfrm>
        </p:grpSpPr>
        <p:sp>
          <p:nvSpPr>
            <p:cNvPr id="71686" name="AutoShape 6"/>
            <p:cNvSpPr>
              <a:spLocks noChangeArrowheads="1"/>
            </p:cNvSpPr>
            <p:nvPr/>
          </p:nvSpPr>
          <p:spPr bwMode="auto">
            <a:xfrm>
              <a:off x="288" y="1872"/>
              <a:ext cx="2256" cy="288"/>
            </a:xfrm>
            <a:prstGeom prst="rightArrow">
              <a:avLst>
                <a:gd name="adj1" fmla="val 26389"/>
                <a:gd name="adj2" fmla="val 18056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1688" name="Text Box 8"/>
            <p:cNvSpPr txBox="1">
              <a:spLocks noChangeArrowheads="1"/>
            </p:cNvSpPr>
            <p:nvPr/>
          </p:nvSpPr>
          <p:spPr bwMode="auto">
            <a:xfrm>
              <a:off x="240" y="1680"/>
              <a:ext cx="211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GB" altLang="nl-NL" sz="2800"/>
                <a:t>Binnenklauw hier</a:t>
              </a:r>
            </a:p>
          </p:txBody>
        </p:sp>
      </p:grpSp>
      <p:grpSp>
        <p:nvGrpSpPr>
          <p:cNvPr id="71691" name="Group 11"/>
          <p:cNvGrpSpPr>
            <a:grpSpLocks/>
          </p:cNvGrpSpPr>
          <p:nvPr/>
        </p:nvGrpSpPr>
        <p:grpSpPr bwMode="auto">
          <a:xfrm>
            <a:off x="6858000" y="2909889"/>
            <a:ext cx="3429000" cy="954087"/>
            <a:chOff x="3360" y="1833"/>
            <a:chExt cx="2160" cy="601"/>
          </a:xfrm>
        </p:grpSpPr>
        <p:sp>
          <p:nvSpPr>
            <p:cNvPr id="71687" name="AutoShape 7"/>
            <p:cNvSpPr>
              <a:spLocks noChangeArrowheads="1"/>
            </p:cNvSpPr>
            <p:nvPr/>
          </p:nvSpPr>
          <p:spPr bwMode="auto">
            <a:xfrm>
              <a:off x="3360" y="2016"/>
              <a:ext cx="2064" cy="288"/>
            </a:xfrm>
            <a:prstGeom prst="leftArrow">
              <a:avLst>
                <a:gd name="adj1" fmla="val 27083"/>
                <a:gd name="adj2" fmla="val 16390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1689" name="Text Box 9"/>
            <p:cNvSpPr txBox="1">
              <a:spLocks noChangeArrowheads="1"/>
            </p:cNvSpPr>
            <p:nvPr/>
          </p:nvSpPr>
          <p:spPr bwMode="auto">
            <a:xfrm>
              <a:off x="3840" y="1833"/>
              <a:ext cx="1680" cy="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GB" altLang="nl-NL" sz="2800"/>
                <a:t>Buitenklauw hier</a:t>
              </a:r>
            </a:p>
          </p:txBody>
        </p:sp>
      </p:grpSp>
      <p:sp>
        <p:nvSpPr>
          <p:cNvPr id="71692" name="Text Box 12"/>
          <p:cNvSpPr txBox="1">
            <a:spLocks noChangeArrowheads="1"/>
          </p:cNvSpPr>
          <p:nvPr/>
        </p:nvSpPr>
        <p:spPr bwMode="auto">
          <a:xfrm>
            <a:off x="1524000" y="0"/>
            <a:ext cx="3810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altLang="nl-NL"/>
              <a:t>5 - stappenplan</a:t>
            </a:r>
          </a:p>
        </p:txBody>
      </p:sp>
    </p:spTree>
    <p:extLst>
      <p:ext uri="{BB962C8B-B14F-4D97-AF65-F5344CB8AC3E}">
        <p14:creationId xmlns:p14="http://schemas.microsoft.com/office/powerpoint/2010/main" val="395800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D337-35D8-4EA9-9E0C-DDD16E25DDD4}" type="datetime1">
              <a:rPr lang="en-GB" altLang="nl-NL"/>
              <a:pPr/>
              <a:t>24/08/2017</a:t>
            </a:fld>
            <a:endParaRPr lang="en-GB" alt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nl-NL"/>
              <a:t>klauwverzorgen bij het rund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D9AA7-7048-4D2C-87D2-6097DD1D7F1A}" type="slidenum">
              <a:rPr lang="en-GB" altLang="nl-NL"/>
              <a:pPr/>
              <a:t>14</a:t>
            </a:fld>
            <a:endParaRPr lang="en-GB" altLang="nl-NL"/>
          </a:p>
        </p:txBody>
      </p:sp>
      <p:pic>
        <p:nvPicPr>
          <p:cNvPr id="72706" name="Picture 2" descr="E:\1H-rgm\PR-ipcd\Presentaties\k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219200"/>
            <a:ext cx="5638800" cy="4992688"/>
          </a:xfrm>
          <a:prstGeom prst="rect">
            <a:avLst/>
          </a:prstGeom>
          <a:solidFill>
            <a:srgbClr val="00FF00">
              <a:alpha val="50000"/>
            </a:srgbClr>
          </a:solidFill>
        </p:spPr>
      </p:pic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1752600" y="914401"/>
            <a:ext cx="449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altLang="nl-NL" sz="2800"/>
              <a:t>Samenvatting:</a:t>
            </a:r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1524000" y="0"/>
            <a:ext cx="3810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altLang="nl-NL"/>
              <a:t>5 - stappenplan</a:t>
            </a:r>
          </a:p>
        </p:txBody>
      </p:sp>
    </p:spTree>
    <p:extLst>
      <p:ext uri="{BB962C8B-B14F-4D97-AF65-F5344CB8AC3E}">
        <p14:creationId xmlns:p14="http://schemas.microsoft.com/office/powerpoint/2010/main" val="1730848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4DBA9-8562-478C-989A-B98A393CE6FF}" type="datetime1">
              <a:rPr lang="en-GB" altLang="nl-NL"/>
              <a:pPr/>
              <a:t>24/08/2017</a:t>
            </a:fld>
            <a:endParaRPr lang="en-GB" alt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nl-NL"/>
              <a:t>klauwverzorgen bij het rund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C3956-490E-45A2-836F-E7643B1AED3C}" type="slidenum">
              <a:rPr lang="en-GB" altLang="nl-NL"/>
              <a:pPr/>
              <a:t>15</a:t>
            </a:fld>
            <a:endParaRPr lang="en-GB" altLang="nl-NL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nl-NL" u="sng"/>
              <a:t>Voorbenen</a:t>
            </a:r>
            <a:endParaRPr lang="en-GB" altLang="nl-NL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nl-NL"/>
          </a:p>
          <a:p>
            <a:endParaRPr lang="en-GB" altLang="nl-NL"/>
          </a:p>
          <a:p>
            <a:endParaRPr lang="en-GB" altLang="nl-NL"/>
          </a:p>
          <a:p>
            <a:endParaRPr lang="en-GB" altLang="nl-NL"/>
          </a:p>
          <a:p>
            <a:r>
              <a:rPr lang="en-GB" altLang="nl-NL"/>
              <a:t>Meer gewicht dan de achterbenen</a:t>
            </a:r>
          </a:p>
          <a:p>
            <a:pPr lvl="1"/>
            <a:r>
              <a:rPr lang="en-GB" altLang="nl-NL"/>
              <a:t>Voorbenen  60 % van het lichaamsgewicht</a:t>
            </a:r>
          </a:p>
          <a:p>
            <a:pPr lvl="1"/>
            <a:r>
              <a:rPr lang="en-GB" altLang="nl-NL"/>
              <a:t>Achterbenen 40 % van het lichaamsgewicht</a:t>
            </a:r>
          </a:p>
        </p:txBody>
      </p:sp>
      <p:pic>
        <p:nvPicPr>
          <p:cNvPr id="73732" name="Picture 4" descr="D:\A3\graphics\a31b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914401"/>
            <a:ext cx="4572000" cy="342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5044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A2B5B-9D5A-421E-AD32-8543F698BAD8}" type="datetime1">
              <a:rPr lang="en-GB" altLang="nl-NL"/>
              <a:pPr/>
              <a:t>24/08/2017</a:t>
            </a:fld>
            <a:endParaRPr lang="en-GB" altLang="nl-NL"/>
          </a:p>
        </p:txBody>
      </p:sp>
      <p:sp>
        <p:nvSpPr>
          <p:cNvPr id="10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nl-NL"/>
              <a:t>klauwverzorgen bij het rund</a:t>
            </a:r>
          </a:p>
        </p:txBody>
      </p:sp>
      <p:sp>
        <p:nvSpPr>
          <p:cNvPr id="11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F51BE-571D-4E84-94E4-FDF548E7C7D1}" type="slidenum">
              <a:rPr lang="en-GB" altLang="nl-NL"/>
              <a:pPr/>
              <a:t>16</a:t>
            </a:fld>
            <a:endParaRPr lang="en-GB" altLang="nl-NL"/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1981200" y="838201"/>
            <a:ext cx="8305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altLang="nl-NL" sz="2800"/>
              <a:t>Binnenklauwen groeien scheef over de buitenklauwen</a:t>
            </a:r>
          </a:p>
        </p:txBody>
      </p:sp>
      <p:grpSp>
        <p:nvGrpSpPr>
          <p:cNvPr id="77832" name="Group 8"/>
          <p:cNvGrpSpPr>
            <a:grpSpLocks/>
          </p:cNvGrpSpPr>
          <p:nvPr/>
        </p:nvGrpSpPr>
        <p:grpSpPr bwMode="auto">
          <a:xfrm>
            <a:off x="2570164" y="1600200"/>
            <a:ext cx="3525837" cy="4408488"/>
            <a:chOff x="659" y="1008"/>
            <a:chExt cx="2221" cy="2777"/>
          </a:xfrm>
        </p:grpSpPr>
        <p:pic>
          <p:nvPicPr>
            <p:cNvPr id="77826" name="Picture 2" descr="C:\Eigene Dateien\Photos\K19.BM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" y="1008"/>
              <a:ext cx="2221" cy="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7830" name="Text Box 6"/>
            <p:cNvSpPr txBox="1">
              <a:spLocks noChangeArrowheads="1"/>
            </p:cNvSpPr>
            <p:nvPr/>
          </p:nvSpPr>
          <p:spPr bwMode="auto">
            <a:xfrm>
              <a:off x="720" y="3552"/>
              <a:ext cx="177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GB" altLang="nl-NL"/>
                <a:t>Normale klauwen</a:t>
              </a:r>
              <a:endParaRPr lang="en-GB" altLang="nl-NL" i="1"/>
            </a:p>
          </p:txBody>
        </p:sp>
      </p:grpSp>
      <p:grpSp>
        <p:nvGrpSpPr>
          <p:cNvPr id="77834" name="Group 10"/>
          <p:cNvGrpSpPr>
            <a:grpSpLocks/>
          </p:cNvGrpSpPr>
          <p:nvPr/>
        </p:nvGrpSpPr>
        <p:grpSpPr bwMode="auto">
          <a:xfrm>
            <a:off x="6248400" y="1600200"/>
            <a:ext cx="3733800" cy="4408488"/>
            <a:chOff x="2976" y="1008"/>
            <a:chExt cx="2352" cy="2777"/>
          </a:xfrm>
        </p:grpSpPr>
        <p:pic>
          <p:nvPicPr>
            <p:cNvPr id="77827" name="Picture 3" descr="C:\Eigene Dateien\Photos\K20.BM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1008"/>
              <a:ext cx="1875" cy="24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7831" name="Text Box 7"/>
            <p:cNvSpPr txBox="1">
              <a:spLocks noChangeArrowheads="1"/>
            </p:cNvSpPr>
            <p:nvPr/>
          </p:nvSpPr>
          <p:spPr bwMode="auto">
            <a:xfrm>
              <a:off x="2976" y="3552"/>
              <a:ext cx="235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GB" altLang="nl-NL"/>
                <a:t>Kromme binnenklauwen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958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F63A-E948-4C4D-A3D4-07C254E6F837}" type="datetime1">
              <a:rPr lang="en-GB" altLang="nl-NL"/>
              <a:pPr/>
              <a:t>24/08/2017</a:t>
            </a:fld>
            <a:endParaRPr lang="en-GB" altLang="nl-NL"/>
          </a:p>
        </p:txBody>
      </p:sp>
      <p:sp>
        <p:nvSpPr>
          <p:cNvPr id="11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nl-NL"/>
              <a:t>klauwverzorgen bij het rund</a:t>
            </a:r>
          </a:p>
        </p:txBody>
      </p:sp>
      <p:sp>
        <p:nvSpPr>
          <p:cNvPr id="12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3C194-D3BF-4E46-A762-6C204FFC6A9B}" type="slidenum">
              <a:rPr lang="en-GB" altLang="nl-NL"/>
              <a:pPr/>
              <a:t>17</a:t>
            </a:fld>
            <a:endParaRPr lang="en-GB" altLang="nl-NL"/>
          </a:p>
        </p:txBody>
      </p:sp>
      <p:pic>
        <p:nvPicPr>
          <p:cNvPr id="76802" name="Picture 2" descr="D:\C1\graphics\c14b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963" y="1447800"/>
            <a:ext cx="1979612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5257800" y="3995739"/>
            <a:ext cx="4724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altLang="nl-NL"/>
              <a:t>Voorkomen:</a:t>
            </a:r>
          </a:p>
          <a:p>
            <a:pPr algn="l"/>
            <a:r>
              <a:rPr lang="en-GB" altLang="nl-NL"/>
              <a:t>- Verhoog de Voergang</a:t>
            </a:r>
          </a:p>
          <a:p>
            <a:pPr algn="l"/>
            <a:r>
              <a:rPr lang="en-GB" altLang="nl-NL"/>
              <a:t>- Regelmatig voer aanschuiven</a:t>
            </a:r>
          </a:p>
          <a:p>
            <a:pPr algn="l"/>
            <a:r>
              <a:rPr lang="en-GB" altLang="nl-NL"/>
              <a:t>- Voergoot</a:t>
            </a: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1981200" y="715964"/>
            <a:ext cx="8153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altLang="nl-NL" sz="3200"/>
              <a:t>Binnenklauw vergroeit   </a:t>
            </a:r>
            <a:r>
              <a:rPr lang="en-GB" altLang="nl-NL" sz="3200">
                <a:sym typeface="Wingdings" panose="05000000000000000000" pitchFamily="2" charset="2"/>
              </a:rPr>
              <a:t>  </a:t>
            </a:r>
            <a:r>
              <a:rPr lang="en-GB" altLang="nl-NL" sz="3200">
                <a:sym typeface="Monotype Sorts" pitchFamily="2" charset="2"/>
              </a:rPr>
              <a:t> Overbelasting</a:t>
            </a:r>
            <a:endParaRPr lang="en-GB" altLang="nl-NL" sz="2800"/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1752600" y="1504951"/>
            <a:ext cx="4191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altLang="nl-NL"/>
              <a:t>* Reiken en dringen aan 		het voerhek</a:t>
            </a:r>
          </a:p>
          <a:p>
            <a:pPr algn="l"/>
            <a:r>
              <a:rPr lang="en-GB" altLang="nl-NL"/>
              <a:t>* Invloed van klauwziekten</a:t>
            </a:r>
          </a:p>
          <a:p>
            <a:pPr algn="l"/>
            <a:r>
              <a:rPr lang="en-GB" altLang="nl-NL"/>
              <a:t>* Erfelijke Factoren</a:t>
            </a:r>
          </a:p>
        </p:txBody>
      </p:sp>
      <p:pic>
        <p:nvPicPr>
          <p:cNvPr id="76806" name="Picture 6" descr="\\OENKERK_PDC\Foto's\Vakgroepen\melkveehouderij\klauwen\PKbedrC\PIC00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05000" y="381000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6809" name="Group 9"/>
          <p:cNvGrpSpPr>
            <a:grpSpLocks/>
          </p:cNvGrpSpPr>
          <p:nvPr/>
        </p:nvGrpSpPr>
        <p:grpSpPr bwMode="auto">
          <a:xfrm>
            <a:off x="5867400" y="1447800"/>
            <a:ext cx="3657600" cy="2362200"/>
            <a:chOff x="2544" y="567"/>
            <a:chExt cx="2784" cy="1934"/>
          </a:xfrm>
        </p:grpSpPr>
        <p:pic>
          <p:nvPicPr>
            <p:cNvPr id="76810" name="Picture 10" descr="\\Oenkerk_pdc\foto's\Vakgroepen\melkveehouderij\klauwen\PKenKB1\PIC00050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544" y="567"/>
              <a:ext cx="2784" cy="1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811" name="AutoShape 11"/>
            <p:cNvSpPr>
              <a:spLocks noChangeArrowheads="1"/>
            </p:cNvSpPr>
            <p:nvPr/>
          </p:nvSpPr>
          <p:spPr bwMode="auto">
            <a:xfrm>
              <a:off x="4128" y="1248"/>
              <a:ext cx="192" cy="240"/>
            </a:xfrm>
            <a:prstGeom prst="upDown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8180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autoUpdateAnimBg="0"/>
      <p:bldP spid="76805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92CAA-B012-4644-8FF1-B2F5C0E0AAA8}" type="datetime1">
              <a:rPr lang="en-GB" altLang="nl-NL"/>
              <a:pPr/>
              <a:t>24/08/2017</a:t>
            </a:fld>
            <a:endParaRPr lang="en-GB" altLang="nl-NL"/>
          </a:p>
        </p:txBody>
      </p:sp>
      <p:sp>
        <p:nvSpPr>
          <p:cNvPr id="11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nl-NL"/>
              <a:t>klauwverzorgen bij het rund</a:t>
            </a:r>
          </a:p>
        </p:txBody>
      </p:sp>
      <p:sp>
        <p:nvSpPr>
          <p:cNvPr id="12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A1841-2FC4-44F7-833F-2209979988CB}" type="slidenum">
              <a:rPr lang="en-GB" altLang="nl-NL"/>
              <a:pPr/>
              <a:t>2</a:t>
            </a:fld>
            <a:endParaRPr lang="en-GB" altLang="nl-NL"/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2209800" y="919164"/>
            <a:ext cx="8077200" cy="133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altLang="nl-NL" sz="3600" dirty="0" err="1"/>
              <a:t>Stap</a:t>
            </a:r>
            <a:r>
              <a:rPr lang="en-GB" altLang="nl-NL" sz="3600" dirty="0"/>
              <a:t> </a:t>
            </a:r>
            <a:r>
              <a:rPr lang="en-GB" altLang="nl-NL" sz="3600" dirty="0" smtClean="0"/>
              <a:t>1:	</a:t>
            </a:r>
            <a:r>
              <a:rPr lang="en-GB" altLang="nl-NL" sz="2800" dirty="0" err="1" smtClean="0"/>
              <a:t>Knip</a:t>
            </a:r>
            <a:r>
              <a:rPr lang="en-GB" altLang="nl-NL" sz="2800" dirty="0" smtClean="0"/>
              <a:t> </a:t>
            </a:r>
            <a:r>
              <a:rPr lang="en-GB" altLang="nl-NL" sz="2800" dirty="0"/>
              <a:t>de </a:t>
            </a:r>
            <a:r>
              <a:rPr lang="en-GB" altLang="nl-NL" sz="2800" dirty="0" err="1"/>
              <a:t>binnenklauw</a:t>
            </a:r>
            <a:r>
              <a:rPr lang="en-GB" altLang="nl-NL" sz="2800" dirty="0"/>
              <a:t> op 7.5 cm (1A</a:t>
            </a:r>
            <a:r>
              <a:rPr lang="en-GB" altLang="nl-NL" sz="2800" dirty="0" smtClean="0"/>
              <a:t>)</a:t>
            </a:r>
          </a:p>
          <a:p>
            <a:pPr algn="l">
              <a:lnSpc>
                <a:spcPct val="40000"/>
              </a:lnSpc>
            </a:pPr>
            <a:r>
              <a:rPr lang="en-GB" altLang="nl-NL" sz="2800" dirty="0" smtClean="0"/>
              <a:t>		</a:t>
            </a:r>
          </a:p>
          <a:p>
            <a:pPr algn="l">
              <a:lnSpc>
                <a:spcPct val="40000"/>
              </a:lnSpc>
            </a:pPr>
            <a:r>
              <a:rPr lang="en-GB" altLang="nl-NL" sz="2800" dirty="0"/>
              <a:t>	</a:t>
            </a:r>
            <a:r>
              <a:rPr lang="en-GB" altLang="nl-NL" sz="2800" dirty="0" smtClean="0"/>
              <a:t>	</a:t>
            </a:r>
            <a:r>
              <a:rPr lang="en-GB" altLang="nl-NL" sz="2800" dirty="0" err="1" smtClean="0"/>
              <a:t>Maak</a:t>
            </a:r>
            <a:r>
              <a:rPr lang="en-GB" altLang="nl-NL" sz="2800" dirty="0" smtClean="0"/>
              <a:t> </a:t>
            </a:r>
            <a:r>
              <a:rPr lang="en-GB" altLang="nl-NL" sz="2800" dirty="0"/>
              <a:t>de teen 0.5 cm </a:t>
            </a:r>
            <a:r>
              <a:rPr lang="en-GB" altLang="nl-NL" sz="2800" dirty="0" err="1"/>
              <a:t>dik</a:t>
            </a:r>
            <a:r>
              <a:rPr lang="en-GB" altLang="nl-NL" sz="2800" dirty="0"/>
              <a:t> (1B</a:t>
            </a:r>
            <a:r>
              <a:rPr lang="en-GB" altLang="nl-NL" sz="2800" dirty="0" smtClean="0"/>
              <a:t>)</a:t>
            </a:r>
          </a:p>
          <a:p>
            <a:pPr algn="l">
              <a:lnSpc>
                <a:spcPct val="40000"/>
              </a:lnSpc>
            </a:pPr>
            <a:endParaRPr lang="en-GB" altLang="nl-NL" sz="2800" dirty="0"/>
          </a:p>
          <a:p>
            <a:pPr algn="l">
              <a:lnSpc>
                <a:spcPct val="40000"/>
              </a:lnSpc>
            </a:pPr>
            <a:r>
              <a:rPr lang="en-GB" altLang="nl-NL" sz="2800" dirty="0"/>
              <a:t>	     </a:t>
            </a:r>
            <a:r>
              <a:rPr lang="en-GB" altLang="nl-NL" sz="2800" dirty="0" smtClean="0"/>
              <a:t>	</a:t>
            </a:r>
            <a:r>
              <a:rPr lang="en-GB" altLang="nl-NL" sz="2800" dirty="0" err="1" smtClean="0"/>
              <a:t>Spaar</a:t>
            </a:r>
            <a:r>
              <a:rPr lang="en-GB" altLang="nl-NL" sz="2800" dirty="0" smtClean="0"/>
              <a:t> </a:t>
            </a:r>
            <a:r>
              <a:rPr lang="en-GB" altLang="nl-NL" sz="2800" dirty="0"/>
              <a:t>het </a:t>
            </a:r>
            <a:r>
              <a:rPr lang="en-GB" altLang="nl-NL" sz="2800" dirty="0" err="1"/>
              <a:t>balgebied</a:t>
            </a:r>
            <a:r>
              <a:rPr lang="en-GB" altLang="nl-NL" sz="2800" dirty="0"/>
              <a:t> (</a:t>
            </a:r>
            <a:r>
              <a:rPr lang="en-GB" altLang="nl-NL" sz="2800" dirty="0" err="1"/>
              <a:t>hoogte</a:t>
            </a:r>
            <a:r>
              <a:rPr lang="en-GB" altLang="nl-NL" sz="2800" dirty="0"/>
              <a:t>) (1C)</a:t>
            </a:r>
            <a:endParaRPr lang="en-GB" altLang="nl-NL" sz="3600" dirty="0"/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1524000" y="0"/>
            <a:ext cx="3810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altLang="nl-NL"/>
              <a:t>5 - stappenplan</a:t>
            </a:r>
          </a:p>
        </p:txBody>
      </p:sp>
      <p:grpSp>
        <p:nvGrpSpPr>
          <p:cNvPr id="60425" name="Group 9"/>
          <p:cNvGrpSpPr>
            <a:grpSpLocks/>
          </p:cNvGrpSpPr>
          <p:nvPr/>
        </p:nvGrpSpPr>
        <p:grpSpPr bwMode="auto">
          <a:xfrm>
            <a:off x="3810000" y="2438400"/>
            <a:ext cx="4800600" cy="3238500"/>
            <a:chOff x="1440" y="1536"/>
            <a:chExt cx="3024" cy="2040"/>
          </a:xfrm>
        </p:grpSpPr>
        <p:pic>
          <p:nvPicPr>
            <p:cNvPr id="60426" name="Picture 10" descr="C:\Eigene Dateien\Photos\K21.BMP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1536"/>
              <a:ext cx="3024" cy="20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427" name="AutoShape 11"/>
            <p:cNvSpPr>
              <a:spLocks noChangeArrowheads="1"/>
            </p:cNvSpPr>
            <p:nvPr/>
          </p:nvSpPr>
          <p:spPr bwMode="auto">
            <a:xfrm>
              <a:off x="4032" y="2784"/>
              <a:ext cx="96" cy="432"/>
            </a:xfrm>
            <a:prstGeom prst="upDownArrow">
              <a:avLst>
                <a:gd name="adj1" fmla="val 50000"/>
                <a:gd name="adj2" fmla="val 9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60428" name="Line 12"/>
            <p:cNvSpPr>
              <a:spLocks noChangeShapeType="1"/>
            </p:cNvSpPr>
            <p:nvPr/>
          </p:nvSpPr>
          <p:spPr bwMode="auto">
            <a:xfrm>
              <a:off x="3216" y="3216"/>
              <a:ext cx="124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60429" name="Text Box 13"/>
            <p:cNvSpPr txBox="1">
              <a:spLocks noChangeArrowheads="1"/>
            </p:cNvSpPr>
            <p:nvPr/>
          </p:nvSpPr>
          <p:spPr bwMode="auto">
            <a:xfrm>
              <a:off x="4128" y="2880"/>
              <a:ext cx="288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GB" altLang="nl-NL" sz="1600"/>
                <a:t>1C</a:t>
              </a:r>
              <a:endParaRPr lang="en-GB" altLang="nl-NL"/>
            </a:p>
          </p:txBody>
        </p:sp>
      </p:grpSp>
      <p:sp>
        <p:nvSpPr>
          <p:cNvPr id="60430" name="AutoShape 14"/>
          <p:cNvSpPr>
            <a:spLocks noChangeArrowheads="1"/>
          </p:cNvSpPr>
          <p:nvPr/>
        </p:nvSpPr>
        <p:spPr bwMode="auto">
          <a:xfrm rot="2298907">
            <a:off x="7610475" y="4264026"/>
            <a:ext cx="228600" cy="906463"/>
          </a:xfrm>
          <a:prstGeom prst="upDownArrow">
            <a:avLst>
              <a:gd name="adj1" fmla="val 50000"/>
              <a:gd name="adj2" fmla="val 79306"/>
            </a:avLst>
          </a:prstGeom>
          <a:solidFill>
            <a:srgbClr val="FF0066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489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A067-72AB-491E-91AE-98010753A03D}" type="datetime1">
              <a:rPr lang="en-GB" altLang="nl-NL"/>
              <a:pPr/>
              <a:t>24/08/2017</a:t>
            </a:fld>
            <a:endParaRPr lang="en-GB" altLang="nl-NL"/>
          </a:p>
        </p:txBody>
      </p:sp>
      <p:sp>
        <p:nvSpPr>
          <p:cNvPr id="6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nl-NL"/>
              <a:t>klauwverzorgen bij het rund</a:t>
            </a:r>
          </a:p>
        </p:txBody>
      </p:sp>
      <p:sp>
        <p:nvSpPr>
          <p:cNvPr id="7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7107-79C0-4E97-ADCE-6EA21816D965}" type="slidenum">
              <a:rPr lang="en-GB" altLang="nl-NL"/>
              <a:pPr/>
              <a:t>3</a:t>
            </a:fld>
            <a:endParaRPr lang="en-GB" altLang="nl-NL"/>
          </a:p>
        </p:txBody>
      </p:sp>
      <p:pic>
        <p:nvPicPr>
          <p:cNvPr id="61442" name="Picture 2" descr="D:\A3\graphics\a31b2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670050"/>
            <a:ext cx="4876800" cy="366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2209800" y="928689"/>
            <a:ext cx="7696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altLang="nl-NL" sz="2800"/>
              <a:t>Lange Klauwen   </a:t>
            </a:r>
            <a:r>
              <a:rPr lang="en-GB" altLang="nl-NL" sz="2800">
                <a:sym typeface="Wingdings" panose="05000000000000000000" pitchFamily="2" charset="2"/>
              </a:rPr>
              <a:t>  </a:t>
            </a:r>
            <a:r>
              <a:rPr lang="en-GB" altLang="nl-NL" sz="2800"/>
              <a:t>Gewicht te veel naar achteren</a:t>
            </a:r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1524000" y="0"/>
            <a:ext cx="3810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altLang="nl-NL"/>
              <a:t>5 - stappenplan</a:t>
            </a:r>
          </a:p>
        </p:txBody>
      </p:sp>
    </p:spTree>
    <p:extLst>
      <p:ext uri="{BB962C8B-B14F-4D97-AF65-F5344CB8AC3E}">
        <p14:creationId xmlns:p14="http://schemas.microsoft.com/office/powerpoint/2010/main" val="3950049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D643-5CC2-4E6F-BAB6-FAA1A74CE844}" type="datetime1">
              <a:rPr lang="en-GB" altLang="nl-NL"/>
              <a:pPr/>
              <a:t>24/08/2017</a:t>
            </a:fld>
            <a:endParaRPr lang="en-GB" altLang="nl-NL"/>
          </a:p>
        </p:txBody>
      </p:sp>
      <p:sp>
        <p:nvSpPr>
          <p:cNvPr id="6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nl-NL"/>
              <a:t>klauwverzorgen bij het rund</a:t>
            </a:r>
          </a:p>
        </p:txBody>
      </p:sp>
      <p:sp>
        <p:nvSpPr>
          <p:cNvPr id="7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5C4A8-D9D6-495C-9225-FF2740A22038}" type="slidenum">
              <a:rPr lang="en-GB" altLang="nl-NL"/>
              <a:pPr/>
              <a:t>4</a:t>
            </a:fld>
            <a:endParaRPr lang="en-GB" altLang="nl-NL"/>
          </a:p>
        </p:txBody>
      </p:sp>
      <p:pic>
        <p:nvPicPr>
          <p:cNvPr id="62466" name="Picture 2" descr="D:\A3\graphics\a31b2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209801"/>
            <a:ext cx="4876800" cy="366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2667000" y="1004889"/>
            <a:ext cx="7086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altLang="nl-NL" sz="2800"/>
              <a:t>Normale lengte  </a:t>
            </a:r>
            <a:r>
              <a:rPr lang="en-GB" altLang="nl-NL" sz="2800">
                <a:sym typeface="Wingdings" panose="05000000000000000000" pitchFamily="2" charset="2"/>
              </a:rPr>
              <a:t></a:t>
            </a:r>
            <a:r>
              <a:rPr lang="en-GB" altLang="nl-NL" sz="2800"/>
              <a:t>  Normale belasting klauw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1524000" y="0"/>
            <a:ext cx="3810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altLang="nl-NL"/>
              <a:t>5 - stappenplan</a:t>
            </a:r>
          </a:p>
        </p:txBody>
      </p:sp>
    </p:spTree>
    <p:extLst>
      <p:ext uri="{BB962C8B-B14F-4D97-AF65-F5344CB8AC3E}">
        <p14:creationId xmlns:p14="http://schemas.microsoft.com/office/powerpoint/2010/main" val="2213112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56A37-B6DC-41A0-91CF-D58B66F3413C}" type="datetime1">
              <a:rPr lang="en-GB" altLang="nl-NL"/>
              <a:pPr/>
              <a:t>24/08/2017</a:t>
            </a:fld>
            <a:endParaRPr lang="en-GB" altLang="nl-NL"/>
          </a:p>
        </p:txBody>
      </p:sp>
      <p:sp>
        <p:nvSpPr>
          <p:cNvPr id="6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nl-NL"/>
              <a:t>klauwverzorgen bij het rund</a:t>
            </a:r>
          </a:p>
        </p:txBody>
      </p:sp>
      <p:sp>
        <p:nvSpPr>
          <p:cNvPr id="7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CCE5F-E3FB-4B75-AE55-DF2BC4115778}" type="slidenum">
              <a:rPr lang="en-GB" altLang="nl-NL"/>
              <a:pPr/>
              <a:t>5</a:t>
            </a:fld>
            <a:endParaRPr lang="en-GB" altLang="nl-NL"/>
          </a:p>
        </p:txBody>
      </p:sp>
      <p:pic>
        <p:nvPicPr>
          <p:cNvPr id="63490" name="Picture 2" descr="D:\A3\graphics\a31b2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733550"/>
            <a:ext cx="5562600" cy="417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2590800" y="762000"/>
            <a:ext cx="716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nl-NL" sz="3200"/>
              <a:t>Belasting loodrecht op klauwbeen</a:t>
            </a:r>
            <a:endParaRPr lang="en-GB" altLang="nl-NL"/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1524000" y="0"/>
            <a:ext cx="3810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altLang="nl-NL"/>
              <a:t>5 - stappenplan</a:t>
            </a:r>
          </a:p>
        </p:txBody>
      </p:sp>
    </p:spTree>
    <p:extLst>
      <p:ext uri="{BB962C8B-B14F-4D97-AF65-F5344CB8AC3E}">
        <p14:creationId xmlns:p14="http://schemas.microsoft.com/office/powerpoint/2010/main" val="1294182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7B719-FE99-47A8-A100-3693319824EB}" type="datetime1">
              <a:rPr lang="en-GB" altLang="nl-NL"/>
              <a:pPr/>
              <a:t>24/08/2017</a:t>
            </a:fld>
            <a:endParaRPr lang="en-GB" altLang="nl-NL"/>
          </a:p>
        </p:txBody>
      </p:sp>
      <p:sp>
        <p:nvSpPr>
          <p:cNvPr id="7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nl-NL"/>
              <a:t>klauwverzorgen bij het rund</a:t>
            </a:r>
          </a:p>
        </p:txBody>
      </p:sp>
      <p:sp>
        <p:nvSpPr>
          <p:cNvPr id="8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471E9-9A0D-4FFF-9424-BE9B4C7A5A5A}" type="slidenum">
              <a:rPr lang="en-GB" altLang="nl-NL"/>
              <a:pPr/>
              <a:t>6</a:t>
            </a:fld>
            <a:endParaRPr lang="en-GB" altLang="nl-NL"/>
          </a:p>
        </p:txBody>
      </p:sp>
      <p:pic>
        <p:nvPicPr>
          <p:cNvPr id="64514" name="Picture 2" descr="D:\A3\graphics\a31b2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524000"/>
            <a:ext cx="5181600" cy="389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2743200" y="762001"/>
            <a:ext cx="7315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altLang="nl-NL" sz="2800"/>
              <a:t>Scheef naar binnen  </a:t>
            </a:r>
            <a:r>
              <a:rPr lang="en-GB" altLang="nl-NL" sz="2800">
                <a:sym typeface="Wingdings" panose="05000000000000000000" pitchFamily="2" charset="2"/>
              </a:rPr>
              <a:t> </a:t>
            </a:r>
            <a:r>
              <a:rPr lang="en-GB" altLang="nl-NL" sz="2800"/>
              <a:t> </a:t>
            </a:r>
            <a:r>
              <a:rPr lang="en-GB" altLang="nl-NL" sz="2800">
                <a:sym typeface="Monotype Sorts" pitchFamily="2" charset="2"/>
              </a:rPr>
              <a:t>Verkeerde belasting</a:t>
            </a: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3276600" y="5562601"/>
            <a:ext cx="5562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nl-NL" sz="2800"/>
              <a:t>Overbelasting Typische plaats</a:t>
            </a: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1524000" y="0"/>
            <a:ext cx="3810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altLang="nl-NL"/>
              <a:t>5 - stappenplan</a:t>
            </a:r>
          </a:p>
        </p:txBody>
      </p:sp>
    </p:spTree>
    <p:extLst>
      <p:ext uri="{BB962C8B-B14F-4D97-AF65-F5344CB8AC3E}">
        <p14:creationId xmlns:p14="http://schemas.microsoft.com/office/powerpoint/2010/main" val="4025830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36CCC-7A20-4D20-A72A-2DBD0FD285BE}" type="datetime1">
              <a:rPr lang="en-GB" altLang="nl-NL"/>
              <a:pPr/>
              <a:t>24/08/2017</a:t>
            </a:fld>
            <a:endParaRPr lang="en-GB" altLang="nl-NL"/>
          </a:p>
        </p:txBody>
      </p:sp>
      <p:sp>
        <p:nvSpPr>
          <p:cNvPr id="8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nl-NL"/>
              <a:t>klauwverzorgen bij het rund</a:t>
            </a:r>
          </a:p>
        </p:txBody>
      </p:sp>
      <p:sp>
        <p:nvSpPr>
          <p:cNvPr id="9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EAFF4-CB8E-4C8E-9231-70B6EB9B8DA0}" type="slidenum">
              <a:rPr lang="en-GB" altLang="nl-NL"/>
              <a:pPr/>
              <a:t>7</a:t>
            </a:fld>
            <a:endParaRPr lang="en-GB" altLang="nl-NL"/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2514600" y="685800"/>
            <a:ext cx="74676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altLang="nl-NL" sz="3600"/>
              <a:t>Stap 2:</a:t>
            </a:r>
            <a:r>
              <a:rPr lang="en-GB" altLang="nl-NL" sz="2800"/>
              <a:t>	Maak de Buitenklauw</a:t>
            </a:r>
            <a:r>
              <a:rPr lang="en-GB" altLang="nl-NL" sz="2800" i="1" u="sng"/>
              <a:t> </a:t>
            </a:r>
            <a:r>
              <a:rPr lang="en-GB" altLang="nl-NL" sz="2800" u="sng"/>
              <a:t>even lang</a:t>
            </a:r>
            <a:r>
              <a:rPr lang="en-GB" altLang="nl-NL" sz="2800"/>
              <a:t> en 		</a:t>
            </a:r>
            <a:r>
              <a:rPr lang="en-GB" altLang="nl-NL" sz="2800" u="sng"/>
              <a:t>even hoog 	</a:t>
            </a:r>
            <a:r>
              <a:rPr lang="en-GB" altLang="nl-NL" sz="2800"/>
              <a:t>als de binnenklauw	.</a:t>
            </a:r>
          </a:p>
          <a:p>
            <a:pPr algn="l"/>
            <a:r>
              <a:rPr lang="en-GB" altLang="nl-NL" sz="2800"/>
              <a:t>		(als het kan !!)</a:t>
            </a:r>
          </a:p>
        </p:txBody>
      </p:sp>
      <p:grpSp>
        <p:nvGrpSpPr>
          <p:cNvPr id="65542" name="Group 6"/>
          <p:cNvGrpSpPr>
            <a:grpSpLocks/>
          </p:cNvGrpSpPr>
          <p:nvPr/>
        </p:nvGrpSpPr>
        <p:grpSpPr bwMode="auto">
          <a:xfrm>
            <a:off x="3657600" y="2478088"/>
            <a:ext cx="4724400" cy="3541712"/>
            <a:chOff x="1344" y="1488"/>
            <a:chExt cx="2976" cy="2231"/>
          </a:xfrm>
        </p:grpSpPr>
        <p:pic>
          <p:nvPicPr>
            <p:cNvPr id="65540" name="Picture 4" descr="C:\Mijn documenten\GPKlauwen\foto's kvz\B2-3-O-B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1488"/>
              <a:ext cx="2976" cy="2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541" name="Line 5"/>
            <p:cNvSpPr>
              <a:spLocks noChangeShapeType="1"/>
            </p:cNvSpPr>
            <p:nvPr/>
          </p:nvSpPr>
          <p:spPr bwMode="auto">
            <a:xfrm>
              <a:off x="2640" y="1728"/>
              <a:ext cx="672" cy="432"/>
            </a:xfrm>
            <a:prstGeom prst="line">
              <a:avLst/>
            </a:prstGeom>
            <a:noFill/>
            <a:ln w="7620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1524000" y="0"/>
            <a:ext cx="3810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altLang="nl-NL"/>
              <a:t>5 - stappenplan</a:t>
            </a:r>
          </a:p>
        </p:txBody>
      </p:sp>
    </p:spTree>
    <p:extLst>
      <p:ext uri="{BB962C8B-B14F-4D97-AF65-F5344CB8AC3E}">
        <p14:creationId xmlns:p14="http://schemas.microsoft.com/office/powerpoint/2010/main" val="250272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CE93C-61F2-4353-9F1D-68805FE03BA4}" type="datetime1">
              <a:rPr lang="en-GB" altLang="nl-NL"/>
              <a:pPr/>
              <a:t>24/08/2017</a:t>
            </a:fld>
            <a:endParaRPr lang="en-GB" altLang="nl-NL"/>
          </a:p>
        </p:txBody>
      </p:sp>
      <p:sp>
        <p:nvSpPr>
          <p:cNvPr id="6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nl-NL"/>
              <a:t>klauwverzorgen bij het rund</a:t>
            </a:r>
          </a:p>
        </p:txBody>
      </p:sp>
      <p:sp>
        <p:nvSpPr>
          <p:cNvPr id="7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DF839-3F8C-45DA-BF70-E5E966994B39}" type="slidenum">
              <a:rPr lang="en-GB" altLang="nl-NL"/>
              <a:pPr/>
              <a:t>8</a:t>
            </a:fld>
            <a:endParaRPr lang="en-GB" altLang="nl-NL"/>
          </a:p>
        </p:txBody>
      </p:sp>
      <p:pic>
        <p:nvPicPr>
          <p:cNvPr id="66562" name="Picture 2" descr="D:\A3\graphics\a31b3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524001"/>
            <a:ext cx="6477000" cy="447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2590800" y="685801"/>
            <a:ext cx="7391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altLang="nl-NL" sz="2800"/>
              <a:t>Gewichtverdeling 50 : 50 over beide klauwen</a:t>
            </a: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1524000" y="0"/>
            <a:ext cx="3810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altLang="nl-NL"/>
              <a:t>5 - stappenplan</a:t>
            </a:r>
          </a:p>
        </p:txBody>
      </p:sp>
    </p:spTree>
    <p:extLst>
      <p:ext uri="{BB962C8B-B14F-4D97-AF65-F5344CB8AC3E}">
        <p14:creationId xmlns:p14="http://schemas.microsoft.com/office/powerpoint/2010/main" val="548450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CDA04-0772-4DA4-A579-66E66DE4DD39}" type="datetime1">
              <a:rPr lang="en-GB" altLang="nl-NL"/>
              <a:pPr/>
              <a:t>24/08/2017</a:t>
            </a:fld>
            <a:endParaRPr lang="en-GB" altLang="nl-NL"/>
          </a:p>
        </p:txBody>
      </p:sp>
      <p:sp>
        <p:nvSpPr>
          <p:cNvPr id="9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nl-NL"/>
              <a:t>klauwverzorgen bij het rund</a:t>
            </a:r>
          </a:p>
        </p:txBody>
      </p:sp>
      <p:sp>
        <p:nvSpPr>
          <p:cNvPr id="10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023D6-2D81-4E15-BF67-DF9FE69C3EFF}" type="slidenum">
              <a:rPr lang="en-GB" altLang="nl-NL"/>
              <a:pPr/>
              <a:t>9</a:t>
            </a:fld>
            <a:endParaRPr lang="en-GB" altLang="nl-NL"/>
          </a:p>
        </p:txBody>
      </p:sp>
      <p:grpSp>
        <p:nvGrpSpPr>
          <p:cNvPr id="67586" name="Group 2"/>
          <p:cNvGrpSpPr>
            <a:grpSpLocks/>
          </p:cNvGrpSpPr>
          <p:nvPr/>
        </p:nvGrpSpPr>
        <p:grpSpPr bwMode="auto">
          <a:xfrm>
            <a:off x="2895600" y="781050"/>
            <a:ext cx="7010400" cy="5238750"/>
            <a:chOff x="768" y="432"/>
            <a:chExt cx="4416" cy="3300"/>
          </a:xfrm>
        </p:grpSpPr>
        <p:sp>
          <p:nvSpPr>
            <p:cNvPr id="67587" name="Text Box 3"/>
            <p:cNvSpPr txBox="1">
              <a:spLocks noChangeArrowheads="1"/>
            </p:cNvSpPr>
            <p:nvPr/>
          </p:nvSpPr>
          <p:spPr bwMode="auto">
            <a:xfrm>
              <a:off x="768" y="432"/>
              <a:ext cx="4416" cy="6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GB" altLang="nl-NL" sz="3600"/>
                <a:t>Stap 3:</a:t>
              </a:r>
              <a:r>
                <a:rPr lang="en-GB" altLang="nl-NL" sz="2800"/>
                <a:t>	Maak een holle vorm in de 			Klauwen</a:t>
              </a:r>
            </a:p>
          </p:txBody>
        </p:sp>
        <p:pic>
          <p:nvPicPr>
            <p:cNvPr id="67588" name="Picture 4" descr="C:\Mijn documenten\GPKlauwen\foto's kvz\B2-3-O-B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1248"/>
              <a:ext cx="3120" cy="2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7589" name="Line 5"/>
            <p:cNvSpPr>
              <a:spLocks noChangeShapeType="1"/>
            </p:cNvSpPr>
            <p:nvPr/>
          </p:nvSpPr>
          <p:spPr bwMode="auto">
            <a:xfrm>
              <a:off x="1824" y="1584"/>
              <a:ext cx="720" cy="288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67590" name="Line 6"/>
            <p:cNvSpPr>
              <a:spLocks noChangeShapeType="1"/>
            </p:cNvSpPr>
            <p:nvPr/>
          </p:nvSpPr>
          <p:spPr bwMode="auto">
            <a:xfrm flipH="1" flipV="1">
              <a:off x="2736" y="2160"/>
              <a:ext cx="624" cy="432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1524000" y="0"/>
            <a:ext cx="3810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altLang="nl-NL"/>
              <a:t>5 - stappenplan</a:t>
            </a:r>
          </a:p>
        </p:txBody>
      </p:sp>
    </p:spTree>
    <p:extLst>
      <p:ext uri="{BB962C8B-B14F-4D97-AF65-F5344CB8AC3E}">
        <p14:creationId xmlns:p14="http://schemas.microsoft.com/office/powerpoint/2010/main" val="24052243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825</TotalTime>
  <Words>285</Words>
  <Application>Microsoft Office PowerPoint</Application>
  <PresentationFormat>Breedbeeld</PresentationFormat>
  <Paragraphs>108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4" baseType="lpstr">
      <vt:lpstr>Arial</vt:lpstr>
      <vt:lpstr>Calibri</vt:lpstr>
      <vt:lpstr>Monotype Sorts</vt:lpstr>
      <vt:lpstr>Trebuchet MS</vt:lpstr>
      <vt:lpstr>Wingdings</vt:lpstr>
      <vt:lpstr>Wingdings 3</vt:lpstr>
      <vt:lpstr>Facet</vt:lpstr>
      <vt:lpstr>Functioneel pedicuren in 5 stappen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Stap 4: Verlaag de pijnlijke klauw</vt:lpstr>
      <vt:lpstr>PowerPoint-presentatie</vt:lpstr>
      <vt:lpstr>PowerPoint-presentatie</vt:lpstr>
      <vt:lpstr>Stap 5: Verwijder loshoorn en harde    randen.</vt:lpstr>
      <vt:lpstr>PowerPoint-presentatie</vt:lpstr>
      <vt:lpstr>Voorbenen</vt:lpstr>
      <vt:lpstr>PowerPoint-presentatie</vt:lpstr>
      <vt:lpstr>PowerPoint-presentatie</vt:lpstr>
    </vt:vector>
  </TitlesOfParts>
  <Company>Digicampuz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Civ Melkveehouderij</dc:title>
  <dc:creator>Fokkema, Rinze</dc:creator>
  <cp:lastModifiedBy>Fokkema, Rinze</cp:lastModifiedBy>
  <cp:revision>26</cp:revision>
  <dcterms:created xsi:type="dcterms:W3CDTF">2015-01-31T07:28:37Z</dcterms:created>
  <dcterms:modified xsi:type="dcterms:W3CDTF">2017-08-24T12:07:00Z</dcterms:modified>
</cp:coreProperties>
</file>